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268" r:id="rId3"/>
    <p:sldId id="259" r:id="rId4"/>
    <p:sldId id="292" r:id="rId5"/>
    <p:sldId id="260" r:id="rId6"/>
    <p:sldId id="293" r:id="rId7"/>
    <p:sldId id="294" r:id="rId8"/>
    <p:sldId id="263" r:id="rId9"/>
    <p:sldId id="264" r:id="rId10"/>
    <p:sldId id="265" r:id="rId11"/>
    <p:sldId id="266" r:id="rId12"/>
    <p:sldId id="267" r:id="rId13"/>
    <p:sldId id="261" r:id="rId14"/>
    <p:sldId id="271" r:id="rId15"/>
    <p:sldId id="262" r:id="rId16"/>
    <p:sldId id="269" r:id="rId17"/>
    <p:sldId id="270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reating-a-personal-access-token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bshep/codecollab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bvcsdemo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bvcsdemo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bvcsdemo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bvcsdemo</a:t>
            </a:r>
            <a:r>
              <a:rPr lang="en-US" dirty="0"/>
              <a:t> edit file</a:t>
            </a:r>
          </a:p>
          <a:p>
            <a:r>
              <a:rPr lang="en-US" dirty="0" err="1"/>
              <a:t>bvcsdemo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Jbshepspam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Jbshepspam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AssignmenT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codecollab</a:t>
            </a:r>
            <a:r>
              <a:rPr lang="en-US" sz="2400" dirty="0">
                <a:solidFill>
                  <a:schemeClr val="bg1"/>
                </a:solidFill>
              </a:rPr>
              <a:t>/blob/main/</a:t>
            </a:r>
            <a:r>
              <a:rPr lang="en-US" sz="2400" dirty="0" err="1">
                <a:solidFill>
                  <a:schemeClr val="bg1"/>
                </a:solidFill>
              </a:rPr>
              <a:t>asgn.md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Repo:          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codecollab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main</a:t>
            </a:r>
            <a:r>
              <a:rPr lang="en-US" sz="2000" dirty="0"/>
              <a:t>. (used to be known as </a:t>
            </a:r>
            <a:r>
              <a:rPr lang="en-US" sz="2000" b="1" u="sng" dirty="0"/>
              <a:t>master</a:t>
            </a:r>
            <a:r>
              <a:rPr lang="en-US" sz="2000" dirty="0"/>
              <a:t>)</a:t>
            </a:r>
          </a:p>
          <a:p>
            <a:r>
              <a:rPr lang="en-US" sz="2000" b="1" dirty="0"/>
              <a:t>main</a:t>
            </a:r>
            <a:r>
              <a:rPr lang="en-US" sz="2000" dirty="0"/>
              <a:t> points to your last commit in the main branch.</a:t>
            </a:r>
          </a:p>
          <a:p>
            <a:r>
              <a:rPr lang="en-US" sz="2000" dirty="0"/>
              <a:t>With each new commit, the main pointer moves forward automatically.</a:t>
            </a:r>
          </a:p>
          <a:p>
            <a:r>
              <a:rPr lang="en-US" sz="2000" dirty="0"/>
              <a:t>(Technically, you can rename the main branch something other than “main”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 of the current branch.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main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&lt;new-branch&gt;</a:t>
            </a:r>
            <a:r>
              <a:rPr lang="en-US" dirty="0"/>
              <a:t>                creates a new branch named &lt;new-branch&gt;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&lt;branch-name&gt; and updates working directory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&lt;new-branch&gt;   </a:t>
            </a:r>
            <a:r>
              <a:rPr lang="en-US" dirty="0"/>
              <a:t>creates a new branch named &lt;new-branch&gt;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4FB7E-4946-3C46-8977-38B967467BE6}"/>
              </a:ext>
            </a:extLst>
          </p:cNvPr>
          <p:cNvSpPr/>
          <p:nvPr/>
        </p:nvSpPr>
        <p:spPr>
          <a:xfrm>
            <a:off x="8530441" y="2553194"/>
            <a:ext cx="2216727" cy="665019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F340A-37E8-AD43-9351-B8DF9879C96D}"/>
              </a:ext>
            </a:extLst>
          </p:cNvPr>
          <p:cNvSpPr/>
          <p:nvPr/>
        </p:nvSpPr>
        <p:spPr>
          <a:xfrm>
            <a:off x="6096000" y="2137558"/>
            <a:ext cx="1397330" cy="49876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B65EA-9D77-3646-B24B-D5F690E6DBA9}"/>
              </a:ext>
            </a:extLst>
          </p:cNvPr>
          <p:cNvSpPr/>
          <p:nvPr/>
        </p:nvSpPr>
        <p:spPr>
          <a:xfrm>
            <a:off x="6096000" y="2137558"/>
            <a:ext cx="1492332" cy="534390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F0D23-B0B3-D843-BB8A-AB86D6400D34}"/>
              </a:ext>
            </a:extLst>
          </p:cNvPr>
          <p:cNvSpPr/>
          <p:nvPr/>
        </p:nvSpPr>
        <p:spPr>
          <a:xfrm>
            <a:off x="6179128" y="2113808"/>
            <a:ext cx="1373580" cy="510638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87FD9-DC12-5341-90E3-BED93BC7DECA}"/>
              </a:ext>
            </a:extLst>
          </p:cNvPr>
          <p:cNvSpPr/>
          <p:nvPr/>
        </p:nvSpPr>
        <p:spPr>
          <a:xfrm>
            <a:off x="6321631" y="740254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60F2F-15C9-634F-ACDC-2FD0F883B926}"/>
              </a:ext>
            </a:extLst>
          </p:cNvPr>
          <p:cNvSpPr/>
          <p:nvPr/>
        </p:nvSpPr>
        <p:spPr>
          <a:xfrm>
            <a:off x="7554686" y="4035098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914400"/>
            <a:ext cx="6534455" cy="387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0198C-EB9A-5E47-BA8D-8EB076FC0FE7}"/>
              </a:ext>
            </a:extLst>
          </p:cNvPr>
          <p:cNvSpPr txBox="1"/>
          <p:nvPr/>
        </p:nvSpPr>
        <p:spPr>
          <a:xfrm>
            <a:off x="7492403" y="914400"/>
            <a:ext cx="36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merge of hotfix into main was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fast-forward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1B04-0405-6B4C-B24D-D02B0FABAF8B}"/>
              </a:ext>
            </a:extLst>
          </p:cNvPr>
          <p:cNvSpPr txBox="1"/>
          <p:nvPr/>
        </p:nvSpPr>
        <p:spPr>
          <a:xfrm>
            <a:off x="7492403" y="2127112"/>
            <a:ext cx="368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checkout iss53'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iss53 branch does not have our changes found in main.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4715C-6897-AB4A-9453-B5C23C2D45EE}"/>
              </a:ext>
            </a:extLst>
          </p:cNvPr>
          <p:cNvSpPr txBox="1"/>
          <p:nvPr/>
        </p:nvSpPr>
        <p:spPr>
          <a:xfrm>
            <a:off x="7492403" y="3776909"/>
            <a:ext cx="3682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Our options are: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1.)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merge main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 to pull our main branch changes into the iss53 branch, or…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2.) wait and merge iss53 changes into main later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08C17-DC2C-144C-9E26-154AC46529AF}"/>
              </a:ext>
            </a:extLst>
          </p:cNvPr>
          <p:cNvSpPr/>
          <p:nvPr/>
        </p:nvSpPr>
        <p:spPr>
          <a:xfrm>
            <a:off x="5875693" y="1013024"/>
            <a:ext cx="1071372" cy="412015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70958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2989-9AD2-DE4E-8F2C-92E91A0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7" y="605319"/>
            <a:ext cx="6841114" cy="263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B037A-F56E-3940-A1E8-5EE2D6BDFC79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4BDE-0865-B44A-9E84-14075C61BB9D}"/>
              </a:ext>
            </a:extLst>
          </p:cNvPr>
          <p:cNvSpPr txBox="1"/>
          <p:nvPr/>
        </p:nvSpPr>
        <p:spPr>
          <a:xfrm>
            <a:off x="8217572" y="1661071"/>
            <a:ext cx="3966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do option #2 from the previous slide (checkout main and then merge iss53), git does a three-way merge to create ‘C6’.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C6 is known 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merge commit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FD1E-AEB5-5841-98C9-A923BFF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8" y="3962928"/>
            <a:ext cx="8353962" cy="2580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7DD5-41F4-AF41-B155-561E4D0FD51A}"/>
              </a:ext>
            </a:extLst>
          </p:cNvPr>
          <p:cNvCxnSpPr/>
          <p:nvPr/>
        </p:nvCxnSpPr>
        <p:spPr>
          <a:xfrm>
            <a:off x="2674173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85A0CA-EC61-E841-AC0D-628C3EA1FF2A}"/>
              </a:ext>
            </a:extLst>
          </p:cNvPr>
          <p:cNvCxnSpPr/>
          <p:nvPr/>
        </p:nvCxnSpPr>
        <p:spPr>
          <a:xfrm>
            <a:off x="4382241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D706F-4A83-DD44-8B2A-033416120BF9}"/>
              </a:ext>
            </a:extLst>
          </p:cNvPr>
          <p:cNvCxnSpPr/>
          <p:nvPr/>
        </p:nvCxnSpPr>
        <p:spPr>
          <a:xfrm>
            <a:off x="3527216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9D7F39-CCF9-4345-B457-0E54FEA3F48C}"/>
              </a:ext>
            </a:extLst>
          </p:cNvPr>
          <p:cNvSpPr/>
          <p:nvPr/>
        </p:nvSpPr>
        <p:spPr>
          <a:xfrm>
            <a:off x="4854416" y="811145"/>
            <a:ext cx="893241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43A8-3C4E-6140-A9D2-01212C340384}"/>
              </a:ext>
            </a:extLst>
          </p:cNvPr>
          <p:cNvSpPr/>
          <p:nvPr/>
        </p:nvSpPr>
        <p:spPr>
          <a:xfrm>
            <a:off x="7690640" y="4081680"/>
            <a:ext cx="1049599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0034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7FF3-5675-F84D-AB78-FDD91BA1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ADE-3CF5-B942-B916-7C378DEA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merge isn’t automatic, Git walks you through the merge by putting differing code directly into the files that conflict.  You choose the correct code.</a:t>
            </a:r>
          </a:p>
          <a:p>
            <a:r>
              <a:rPr lang="en-US" sz="2400" dirty="0"/>
              <a:t>Once you are done with a branch, you can delete it.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-d &lt;old-branch&gt;</a:t>
            </a:r>
            <a:endParaRPr lang="en-US" sz="2200" dirty="0"/>
          </a:p>
          <a:p>
            <a:r>
              <a:rPr lang="en-US" sz="2400" dirty="0"/>
              <a:t>In other VCS’s, creating a branch is expensive.  In Git, a branch is lightweight, easy to create, and easy to merge.</a:t>
            </a:r>
          </a:p>
          <a:p>
            <a:r>
              <a:rPr lang="en-US" sz="2400" dirty="0"/>
              <a:t>Creating several different topic branches is no big deal.</a:t>
            </a:r>
          </a:p>
        </p:txBody>
      </p:sp>
    </p:spTree>
    <p:extLst>
      <p:ext uri="{BB962C8B-B14F-4D97-AF65-F5344CB8AC3E}">
        <p14:creationId xmlns:p14="http://schemas.microsoft.com/office/powerpoint/2010/main" val="253990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1F8C-4C2A-BA48-8FE4-AD34306D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latest from Origin (GitHub)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E2D9-6438-DE42-8DBE-D5D0C61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origin</a:t>
            </a:r>
          </a:p>
          <a:p>
            <a:pPr lvl="1"/>
            <a:r>
              <a:rPr lang="en-US" dirty="0"/>
              <a:t>fetches latest code and metadata from origin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fetches latest code and metadata from origin and attempts to merge</a:t>
            </a:r>
          </a:p>
        </p:txBody>
      </p:sp>
    </p:spTree>
    <p:extLst>
      <p:ext uri="{BB962C8B-B14F-4D97-AF65-F5344CB8AC3E}">
        <p14:creationId xmlns:p14="http://schemas.microsoft.com/office/powerpoint/2010/main" val="83927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99CB-9097-8A40-A754-F8028F1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86E6-3EB7-6A47-8C11-3C08A6C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a partner (or two).</a:t>
            </a:r>
          </a:p>
          <a:p>
            <a:r>
              <a:rPr lang="en-US" dirty="0"/>
              <a:t>One of you create a repo on GitHub and add your partner as a collaborator.</a:t>
            </a:r>
          </a:p>
          <a:p>
            <a:pPr lvl="1"/>
            <a:r>
              <a:rPr lang="en-US" dirty="0"/>
              <a:t>Don’t worry, you’ll delete your repo when you’re done.</a:t>
            </a:r>
          </a:p>
          <a:p>
            <a:r>
              <a:rPr lang="en-US" dirty="0"/>
              <a:t>Add some files.</a:t>
            </a:r>
          </a:p>
          <a:p>
            <a:r>
              <a:rPr lang="en-US" dirty="0"/>
              <a:t>Each of you create a branch and either add files, modify files, delete files, or all of the above.</a:t>
            </a:r>
          </a:p>
          <a:p>
            <a:r>
              <a:rPr lang="en-US" dirty="0"/>
              <a:t>Try merging your work back into the main branch.</a:t>
            </a:r>
          </a:p>
          <a:p>
            <a:r>
              <a:rPr lang="en-US" dirty="0"/>
              <a:t>Create several branches to get used to the workflow.</a:t>
            </a:r>
          </a:p>
        </p:txBody>
      </p:sp>
    </p:spTree>
    <p:extLst>
      <p:ext uri="{BB962C8B-B14F-4D97-AF65-F5344CB8AC3E}">
        <p14:creationId xmlns:p14="http://schemas.microsoft.com/office/powerpoint/2010/main" val="267903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959-489A-EB43-AA57-84148C7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Issues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6135-CF73-2F43-8EDD-7ABC766F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73236"/>
            <a:ext cx="11029615" cy="1902114"/>
          </a:xfrm>
        </p:spPr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Track coding work to be done (bug fixes, enhancements/features, etc.).</a:t>
            </a:r>
          </a:p>
          <a:p>
            <a:r>
              <a:rPr lang="en-US" dirty="0"/>
              <a:t>Pull Requests:</a:t>
            </a:r>
          </a:p>
          <a:p>
            <a:pPr lvl="1"/>
            <a:r>
              <a:rPr lang="en-US" dirty="0"/>
              <a:t>A more collaborative method for merging code to main from a topic branch.</a:t>
            </a:r>
          </a:p>
          <a:p>
            <a:pPr lvl="1"/>
            <a:r>
              <a:rPr lang="en-US" dirty="0"/>
              <a:t>If an Issue captures changes that are needed, Pull Requests contain commits in a branch intended to close that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BBF6A-CE20-234E-8D75-769BB0C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5877"/>
            <a:ext cx="10497787" cy="17166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F40B99-F878-5E49-9BE8-B1406703889C}"/>
              </a:ext>
            </a:extLst>
          </p:cNvPr>
          <p:cNvSpPr/>
          <p:nvPr/>
        </p:nvSpPr>
        <p:spPr>
          <a:xfrm>
            <a:off x="1769423" y="3218213"/>
            <a:ext cx="1021278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D3C55-89B5-2A47-B7A7-BA5B2591C310}"/>
              </a:ext>
            </a:extLst>
          </p:cNvPr>
          <p:cNvSpPr/>
          <p:nvPr/>
        </p:nvSpPr>
        <p:spPr>
          <a:xfrm>
            <a:off x="2957653" y="3210291"/>
            <a:ext cx="1185721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5ACB9-EE51-FF40-9671-A920BF1F1730}"/>
              </a:ext>
            </a:extLst>
          </p:cNvPr>
          <p:cNvCxnSpPr>
            <a:cxnSpLocks/>
          </p:cNvCxnSpPr>
          <p:nvPr/>
        </p:nvCxnSpPr>
        <p:spPr>
          <a:xfrm>
            <a:off x="585784" y="3914775"/>
            <a:ext cx="10493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Using Issues and Pull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Creating issues, pull requests, closing issues, etc.</a:t>
            </a:r>
          </a:p>
        </p:txBody>
      </p:sp>
    </p:spTree>
    <p:extLst>
      <p:ext uri="{BB962C8B-B14F-4D97-AF65-F5344CB8AC3E}">
        <p14:creationId xmlns:p14="http://schemas.microsoft.com/office/powerpoint/2010/main" val="607441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C1E0B-CB6E-2841-9D1D-DE5115D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Repo vs. Fork-and-Pull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C66B6-8F35-6F47-B1A9-ECC778F5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Shared repo model</a:t>
            </a:r>
          </a:p>
          <a:p>
            <a:pPr lvl="1"/>
            <a:r>
              <a:rPr lang="en-US" sz="2000" dirty="0"/>
              <a:t>Owner adds collaborators</a:t>
            </a:r>
          </a:p>
          <a:p>
            <a:pPr lvl="1"/>
            <a:r>
              <a:rPr lang="en-US" sz="2000" dirty="0"/>
              <a:t>Everyone clones repo and uses branches to perform work</a:t>
            </a:r>
          </a:p>
          <a:p>
            <a:r>
              <a:rPr lang="en-US" sz="2400" dirty="0"/>
              <a:t>Fork-and-pull</a:t>
            </a:r>
          </a:p>
          <a:p>
            <a:pPr lvl="1"/>
            <a:r>
              <a:rPr lang="en-US" sz="2000" dirty="0"/>
              <a:t>Owner allows others to contribute by “forking” a repo into their own GitHub profile</a:t>
            </a:r>
          </a:p>
          <a:p>
            <a:pPr lvl="1"/>
            <a:r>
              <a:rPr lang="en-US" sz="2000" dirty="0"/>
              <a:t>Others may add to their own main (or their own branches)</a:t>
            </a:r>
          </a:p>
          <a:p>
            <a:pPr lvl="1"/>
            <a:r>
              <a:rPr lang="en-US" sz="2000" dirty="0"/>
              <a:t>Others may request their code added to original repo by submitting a PR</a:t>
            </a:r>
          </a:p>
          <a:p>
            <a:pPr lvl="1"/>
            <a:r>
              <a:rPr lang="en-US" sz="2000" dirty="0"/>
              <a:t>Popular for open source projects (e.g., React, Flask, D3, Bootstrap)</a:t>
            </a:r>
          </a:p>
        </p:txBody>
      </p:sp>
    </p:spTree>
    <p:extLst>
      <p:ext uri="{BB962C8B-B14F-4D97-AF65-F5344CB8AC3E}">
        <p14:creationId xmlns:p14="http://schemas.microsoft.com/office/powerpoint/2010/main" val="307909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347F-BCB9-2741-891B-D5581886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Class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58A7-A56F-1D45-A196-892FA53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117086"/>
          </a:xfrm>
        </p:spPr>
        <p:txBody>
          <a:bodyPr>
            <a:normAutofit/>
          </a:bodyPr>
          <a:lstStyle/>
          <a:p>
            <a:r>
              <a:rPr lang="en-US" dirty="0"/>
              <a:t>We will use the Shared Repo model.</a:t>
            </a:r>
          </a:p>
          <a:p>
            <a:r>
              <a:rPr lang="en-US" dirty="0"/>
              <a:t>Issues will be part of a milestone that is created by the Project Manager (PM).</a:t>
            </a:r>
          </a:p>
          <a:p>
            <a:r>
              <a:rPr lang="en-US" dirty="0"/>
              <a:t>PM rotates for each sprint/milestone.</a:t>
            </a:r>
          </a:p>
          <a:p>
            <a:r>
              <a:rPr lang="en-US" dirty="0"/>
              <a:t>Each Issue selected as part of a milestone will be assigned to two developers, who will pair-program.</a:t>
            </a:r>
          </a:p>
          <a:p>
            <a:r>
              <a:rPr lang="en-US" dirty="0"/>
              <a:t>We will (almost) always close Issues with Pull Requests</a:t>
            </a:r>
          </a:p>
          <a:p>
            <a:pPr lvl="1"/>
            <a:r>
              <a:rPr lang="en-US" dirty="0"/>
              <a:t>As opposed to commit messages, since a commit may not end up fixing the issue as the developer thought.</a:t>
            </a:r>
          </a:p>
          <a:p>
            <a:pPr lvl="1"/>
            <a:r>
              <a:rPr lang="en-US" dirty="0"/>
              <a:t>Creates “traceability” in terms of what code fixed what issue.</a:t>
            </a:r>
          </a:p>
          <a:p>
            <a:pPr lvl="1"/>
            <a:r>
              <a:rPr lang="en-US" dirty="0"/>
              <a:t>We can see commits were properly reviewed (both the code and any tests).</a:t>
            </a:r>
          </a:p>
          <a:p>
            <a:pPr lvl="1"/>
            <a:r>
              <a:rPr lang="en-US" dirty="0"/>
              <a:t>Exceptions: when Issue is for discussion and requires no “code” fix.</a:t>
            </a:r>
          </a:p>
          <a:p>
            <a:r>
              <a:rPr lang="en-US" dirty="0"/>
              <a:t>PM will review and will assign one additional reviewer to each PR (i.e., two </a:t>
            </a:r>
            <a:r>
              <a:rPr lang="en-US" dirty="0" err="1"/>
              <a:t>devs</a:t>
            </a:r>
            <a:r>
              <a:rPr lang="en-US" dirty="0"/>
              <a:t>, two other reviewers)</a:t>
            </a:r>
          </a:p>
        </p:txBody>
      </p:sp>
    </p:spTree>
    <p:extLst>
      <p:ext uri="{BB962C8B-B14F-4D97-AF65-F5344CB8AC3E}">
        <p14:creationId xmlns:p14="http://schemas.microsoft.com/office/powerpoint/2010/main" val="397897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683-6DC1-E04E-BB9C-FBF473D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FBC9-67FD-8143-9D93-E79A381D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PM creates a ‘staging’ branch for upcoming milestone</a:t>
            </a:r>
          </a:p>
          <a:p>
            <a:r>
              <a:rPr lang="en-US" dirty="0"/>
              <a:t>PM creates issue for milestone and assigns to dev</a:t>
            </a:r>
          </a:p>
          <a:p>
            <a:r>
              <a:rPr lang="en-US" dirty="0"/>
              <a:t>Dev does ‘git pull’ and creates a branch ‘feature’</a:t>
            </a:r>
          </a:p>
          <a:p>
            <a:r>
              <a:rPr lang="en-US" dirty="0"/>
              <a:t>Dev merges ‘staging’ into ‘feature’</a:t>
            </a:r>
          </a:p>
          <a:p>
            <a:r>
              <a:rPr lang="en-US" dirty="0"/>
              <a:t>Dev adds/commits/pushes and creates a PR (with issue # referenced)</a:t>
            </a:r>
          </a:p>
          <a:p>
            <a:r>
              <a:rPr lang="en-US" dirty="0"/>
              <a:t>PM assigns reviewer (possibly the PM)</a:t>
            </a:r>
          </a:p>
          <a:p>
            <a:r>
              <a:rPr lang="en-US" dirty="0"/>
              <a:t>Reviewer makes comments and requests changes</a:t>
            </a:r>
          </a:p>
          <a:p>
            <a:r>
              <a:rPr lang="en-US" dirty="0"/>
              <a:t>Dev adds/commits/pushes</a:t>
            </a:r>
          </a:p>
          <a:p>
            <a:r>
              <a:rPr lang="en-US" dirty="0"/>
              <a:t>Reviewer approves</a:t>
            </a:r>
          </a:p>
          <a:p>
            <a:r>
              <a:rPr lang="en-US" dirty="0"/>
              <a:t>PM merges PR</a:t>
            </a:r>
            <a:r>
              <a:rPr lang="en-US"/>
              <a:t>, which closes PR and issue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1EF-3027-B843-ACA7-287151A9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981C-C9CD-9244-B57A-A0869EA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r>
              <a:rPr lang="en-US" sz="2400" dirty="0"/>
              <a:t>Create a username that is non-BVU specific and professional-looking.</a:t>
            </a:r>
          </a:p>
          <a:p>
            <a:r>
              <a:rPr lang="en-US" sz="2400" dirty="0"/>
              <a:t>After creating an account, go to </a:t>
            </a:r>
            <a:r>
              <a:rPr lang="en-US" sz="2400" dirty="0">
                <a:hlinkClick r:id="rId3"/>
              </a:rPr>
              <a:t>https://docs.github.com/en/github/authenticating-to-github/creating-a-personal-access-token</a:t>
            </a:r>
            <a:r>
              <a:rPr lang="en-US" sz="2400" dirty="0"/>
              <a:t> and follow the directions to create a personal access </a:t>
            </a:r>
            <a:r>
              <a:rPr lang="en-US" sz="2400" b="1" u="sng" dirty="0"/>
              <a:t>token</a:t>
            </a:r>
            <a:r>
              <a:rPr lang="en-US" sz="2400" dirty="0"/>
              <a:t>.  Under “descriptive name” enter “</a:t>
            </a:r>
            <a:r>
              <a:rPr lang="en-US" sz="2400" dirty="0" err="1"/>
              <a:t>cmd</a:t>
            </a:r>
            <a:r>
              <a:rPr lang="en-US" sz="2400" dirty="0"/>
              <a:t> line”.   You will not be able to look it your access token later using GitHub, so save your token somewhere. </a:t>
            </a:r>
          </a:p>
          <a:p>
            <a:r>
              <a:rPr lang="en-US" sz="2400" dirty="0"/>
              <a:t>Message your GitHub username to Dr. Shepherd (</a:t>
            </a:r>
            <a:r>
              <a:rPr lang="en-US" sz="2400" dirty="0" err="1"/>
              <a:t>jbshep</a:t>
            </a:r>
            <a:r>
              <a:rPr lang="en-US" sz="2400" dirty="0"/>
              <a:t>) on Slack.</a:t>
            </a:r>
          </a:p>
          <a:p>
            <a:r>
              <a:rPr lang="en-US" sz="2400" dirty="0"/>
              <a:t>Dr. Shepherd will give you access to </a:t>
            </a:r>
            <a:r>
              <a:rPr lang="en-US" sz="2400" dirty="0">
                <a:hlinkClick r:id="rId4"/>
              </a:rPr>
              <a:t>https://github.com/jbshep/codecollab/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1318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642843"/>
            <a:ext cx="6599419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r>
              <a:rPr lang="en-US" dirty="0"/>
              <a:t>Note: “main” was called “master” for many years until just recently.  You will see lingering references to “master” through documentation about GitHub.</a:t>
            </a:r>
          </a:p>
        </p:txBody>
      </p:sp>
    </p:spTree>
    <p:extLst>
      <p:ext uri="{BB962C8B-B14F-4D97-AF65-F5344CB8AC3E}">
        <p14:creationId xmlns:p14="http://schemas.microsoft.com/office/powerpoint/2010/main" val="388181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514827"/>
            <a:ext cx="6599419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r>
              <a:rPr lang="en-US" sz="1400" dirty="0"/>
              <a:t>You may be prompted to run the following commands additionally:</a:t>
            </a:r>
          </a:p>
          <a:p>
            <a:endParaRPr lang="en-US" sz="1000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"Your Name"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--amend --reset-author</a:t>
            </a:r>
          </a:p>
        </p:txBody>
      </p:sp>
    </p:spTree>
    <p:extLst>
      <p:ext uri="{BB962C8B-B14F-4D97-AF65-F5344CB8AC3E}">
        <p14:creationId xmlns:p14="http://schemas.microsoft.com/office/powerpoint/2010/main" val="17155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2038</Words>
  <Application>Microsoft Macintosh PowerPoint</Application>
  <PresentationFormat>Widescreen</PresentationFormat>
  <Paragraphs>224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Sign-up on GitHUB</vt:lpstr>
      <vt:lpstr>Simple workflow</vt:lpstr>
      <vt:lpstr>Simple workflow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BVCSDEMO</vt:lpstr>
      <vt:lpstr>PowerPoint Presentation</vt:lpstr>
      <vt:lpstr>Scenario 2 between jbshep and jbshepspam</vt:lpstr>
      <vt:lpstr>AssignmenT</vt:lpstr>
      <vt:lpstr>The anatomy of a commit</vt:lpstr>
      <vt:lpstr>A series of commits</vt:lpstr>
      <vt:lpstr>Branches</vt:lpstr>
      <vt:lpstr>Working with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Branching and Merging</vt:lpstr>
      <vt:lpstr>Getting the latest from Origin (GitHub)</vt:lpstr>
      <vt:lpstr>You Try It</vt:lpstr>
      <vt:lpstr>GitHub: Issues and Pull Requests</vt:lpstr>
      <vt:lpstr>A Tour of Using Issues and Pull Requests</vt:lpstr>
      <vt:lpstr>Shared Repo vs. Fork-and-Pull</vt:lpstr>
      <vt:lpstr>Our Class Workflow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158</cp:revision>
  <cp:lastPrinted>2019-08-29T17:53:17Z</cp:lastPrinted>
  <dcterms:created xsi:type="dcterms:W3CDTF">2019-08-18T00:43:21Z</dcterms:created>
  <dcterms:modified xsi:type="dcterms:W3CDTF">2021-09-02T17:08:48Z</dcterms:modified>
</cp:coreProperties>
</file>